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82" r:id="rId2"/>
    <p:sldId id="353" r:id="rId3"/>
    <p:sldId id="358" r:id="rId4"/>
    <p:sldId id="381" r:id="rId5"/>
    <p:sldId id="380" r:id="rId6"/>
    <p:sldId id="377" r:id="rId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9BD"/>
    <a:srgbClr val="059DC4"/>
    <a:srgbClr val="F78191"/>
    <a:srgbClr val="6430B4"/>
    <a:srgbClr val="1E65B5"/>
    <a:srgbClr val="011D71"/>
    <a:srgbClr val="3153AE"/>
    <a:srgbClr val="507BC8"/>
    <a:srgbClr val="FD08FD"/>
    <a:srgbClr val="5149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rtl="1" latinLnBrk="0">
      <a:defRPr sz="1200">
        <a:latin typeface="+mn-lt"/>
        <a:ea typeface="+mn-ea"/>
        <a:cs typeface="+mn-cs"/>
        <a:sym typeface="Calibri"/>
      </a:defRPr>
    </a:lvl1pPr>
    <a:lvl2pPr indent="228600" rtl="1" latinLnBrk="0">
      <a:defRPr sz="1200">
        <a:latin typeface="+mn-lt"/>
        <a:ea typeface="+mn-ea"/>
        <a:cs typeface="+mn-cs"/>
        <a:sym typeface="Calibri"/>
      </a:defRPr>
    </a:lvl2pPr>
    <a:lvl3pPr indent="457200" rtl="1" latinLnBrk="0">
      <a:defRPr sz="1200">
        <a:latin typeface="+mn-lt"/>
        <a:ea typeface="+mn-ea"/>
        <a:cs typeface="+mn-cs"/>
        <a:sym typeface="Calibri"/>
      </a:defRPr>
    </a:lvl3pPr>
    <a:lvl4pPr indent="685800" rtl="1" latinLnBrk="0">
      <a:defRPr sz="1200">
        <a:latin typeface="+mn-lt"/>
        <a:ea typeface="+mn-ea"/>
        <a:cs typeface="+mn-cs"/>
        <a:sym typeface="Calibri"/>
      </a:defRPr>
    </a:lvl4pPr>
    <a:lvl5pPr indent="914400" rtl="1" latinLnBrk="0">
      <a:defRPr sz="1200">
        <a:latin typeface="+mn-lt"/>
        <a:ea typeface="+mn-ea"/>
        <a:cs typeface="+mn-cs"/>
        <a:sym typeface="Calibri"/>
      </a:defRPr>
    </a:lvl5pPr>
    <a:lvl6pPr indent="1143000" rtl="1" latinLnBrk="0">
      <a:defRPr sz="1200">
        <a:latin typeface="+mn-lt"/>
        <a:ea typeface="+mn-ea"/>
        <a:cs typeface="+mn-cs"/>
        <a:sym typeface="Calibri"/>
      </a:defRPr>
    </a:lvl6pPr>
    <a:lvl7pPr indent="1371600" rtl="1" latinLnBrk="0">
      <a:defRPr sz="1200">
        <a:latin typeface="+mn-lt"/>
        <a:ea typeface="+mn-ea"/>
        <a:cs typeface="+mn-cs"/>
        <a:sym typeface="Calibri"/>
      </a:defRPr>
    </a:lvl7pPr>
    <a:lvl8pPr indent="1600200" rtl="1" latinLnBrk="0">
      <a:defRPr sz="1200">
        <a:latin typeface="+mn-lt"/>
        <a:ea typeface="+mn-ea"/>
        <a:cs typeface="+mn-cs"/>
        <a:sym typeface="Calibri"/>
      </a:defRPr>
    </a:lvl8pPr>
    <a:lvl9pPr indent="1828800" rtl="1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3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4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نص العنوان</a:t>
            </a:r>
          </a:p>
        </p:txBody>
      </p:sp>
      <p:sp>
        <p:nvSpPr>
          <p:cNvPr id="12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نص العنوان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21" name="مستوى النص الأول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نص العنوان</a:t>
            </a:r>
          </a:p>
        </p:txBody>
      </p:sp>
      <p:sp>
        <p:nvSpPr>
          <p:cNvPr id="30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31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نص العنوان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39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نص العنوان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48" name="مستوى النص الأول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نص العنوان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58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نص العنوان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نص العنوان</a:t>
            </a:r>
          </a:p>
        </p:txBody>
      </p:sp>
      <p:sp>
        <p:nvSpPr>
          <p:cNvPr id="73" name="مستوى النص الأول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2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rtl="0">
              <a:defRPr/>
            </a:lvl1pPr>
          </a:lstStyle>
          <a:p>
            <a:r>
              <a:t>نص العنوان</a:t>
            </a:r>
          </a:p>
        </p:txBody>
      </p:sp>
      <p:sp>
        <p:nvSpPr>
          <p:cNvPr id="3" name="مستوى النص الأول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11089549" y="6395578"/>
            <a:ext cx="264254" cy="28666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transition spd="med"/>
  <p:txStyles>
    <p:titleStyle>
      <a:lvl1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590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4" descr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1656" y="647411"/>
            <a:ext cx="2980798" cy="162445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5"/>
          <p:cNvSpPr txBox="1"/>
          <p:nvPr/>
        </p:nvSpPr>
        <p:spPr>
          <a:xfrm>
            <a:off x="1202573" y="3119444"/>
            <a:ext cx="7214387" cy="752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40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rtl="0">
              <a:defRPr/>
            </a:pPr>
            <a:r>
              <a:rPr dirty="0"/>
              <a:t>الجامعة السعودية الالكترونية</a:t>
            </a:r>
          </a:p>
        </p:txBody>
      </p:sp>
      <p:sp>
        <p:nvSpPr>
          <p:cNvPr id="97" name="TextBox 7"/>
          <p:cNvSpPr txBox="1"/>
          <p:nvPr/>
        </p:nvSpPr>
        <p:spPr>
          <a:xfrm>
            <a:off x="1202573" y="3767474"/>
            <a:ext cx="5606235" cy="55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FFFFFF"/>
                </a:solidFill>
                <a:latin typeface="Frutiger LT Arabic 45 Light"/>
                <a:ea typeface="Frutiger LT Arabic 45 Light"/>
                <a:cs typeface="Frutiger LT Arabic 45 Light"/>
                <a:sym typeface="Frutiger LT Arabic 45 Light"/>
              </a:defRPr>
            </a:lvl1pPr>
          </a:lstStyle>
          <a:p>
            <a:pPr rtl="0">
              <a:defRPr/>
            </a:pPr>
            <a:r>
              <a:rPr dirty="0"/>
              <a:t>الجامعة السعودية الالكترونية</a:t>
            </a:r>
          </a:p>
        </p:txBody>
      </p:sp>
      <p:sp>
        <p:nvSpPr>
          <p:cNvPr id="98" name="TextBox 8"/>
          <p:cNvSpPr txBox="1"/>
          <p:nvPr/>
        </p:nvSpPr>
        <p:spPr>
          <a:xfrm>
            <a:off x="882050" y="6223460"/>
            <a:ext cx="1461659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200">
                <a:solidFill>
                  <a:srgbClr val="FFFFFF"/>
                </a:solidFill>
                <a:latin typeface="Frutiger LT Arabic 45 Light"/>
                <a:ea typeface="Frutiger LT Arabic 45 Light"/>
                <a:cs typeface="Frutiger LT Arabic 45 Light"/>
                <a:sym typeface="Frutiger LT Arabic 45 Light"/>
              </a:defRPr>
            </a:lvl1pPr>
          </a:lstStyle>
          <a:p>
            <a:pPr rtl="0">
              <a:defRPr/>
            </a:pPr>
            <a:r>
              <a:rPr dirty="0"/>
              <a:t>26/12/2021</a:t>
            </a:r>
          </a:p>
        </p:txBody>
      </p:sp>
      <p:pic>
        <p:nvPicPr>
          <p:cNvPr id="99" name="Picture 10" descr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2874" y="5935098"/>
            <a:ext cx="5418602" cy="4848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DCD8F15D-D68F-43A9-93BD-0C021975B3EB}"/>
              </a:ext>
            </a:extLst>
          </p:cNvPr>
          <p:cNvGrpSpPr/>
          <p:nvPr/>
        </p:nvGrpSpPr>
        <p:grpSpPr>
          <a:xfrm>
            <a:off x="1784" y="-22926"/>
            <a:ext cx="12190216" cy="6903851"/>
            <a:chOff x="1784" y="-22926"/>
            <a:chExt cx="12190216" cy="6903851"/>
          </a:xfrm>
        </p:grpSpPr>
        <p:pic>
          <p:nvPicPr>
            <p:cNvPr id="100" name="Artboard 3@2x.png" descr="Artboard 3@2x.png"/>
            <p:cNvPicPr>
              <a:picLocks noChangeAspect="1"/>
            </p:cNvPicPr>
            <p:nvPr/>
          </p:nvPicPr>
          <p:blipFill>
            <a:blip r:embed="rId6"/>
            <a:srcRect t="8869" r="116" b="11106"/>
            <a:stretch>
              <a:fillRect/>
            </a:stretch>
          </p:blipFill>
          <p:spPr>
            <a:xfrm flipH="1">
              <a:off x="1784" y="-22926"/>
              <a:ext cx="12190216" cy="6903851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5" name="Picture 14" descr="A screenshot of a computer&#10;&#10;Description automatically generated with low confidence">
              <a:extLst>
                <a:ext uri="{FF2B5EF4-FFF2-40B4-BE49-F238E27FC236}">
                  <a16:creationId xmlns:a16="http://schemas.microsoft.com/office/drawing/2014/main" id="{10D3A6DA-9768-40E0-9C25-5210A1D21C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biLevel thresh="25000"/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208" r="77718" b="25877"/>
            <a:stretch/>
          </p:blipFill>
          <p:spPr>
            <a:xfrm>
              <a:off x="6601572" y="2824687"/>
              <a:ext cx="5390166" cy="4033313"/>
            </a:xfrm>
            <a:prstGeom prst="rect">
              <a:avLst/>
            </a:prstGeom>
          </p:spPr>
        </p:pic>
      </p:grpSp>
      <p:sp>
        <p:nvSpPr>
          <p:cNvPr id="12" name="TextBox 2">
            <a:extLst>
              <a:ext uri="{FF2B5EF4-FFF2-40B4-BE49-F238E27FC236}">
                <a16:creationId xmlns:a16="http://schemas.microsoft.com/office/drawing/2014/main" id="{B280B737-AEED-46AC-95B1-085C53FAF1DB}"/>
              </a:ext>
            </a:extLst>
          </p:cNvPr>
          <p:cNvSpPr txBox="1"/>
          <p:nvPr/>
        </p:nvSpPr>
        <p:spPr>
          <a:xfrm>
            <a:off x="2805715" y="2810450"/>
            <a:ext cx="5981446" cy="1261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rtl="0">
              <a:defRPr sz="38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r>
              <a:rPr lang="en-US" dirty="0"/>
              <a:t>GTEL DEMOFEST 2023</a:t>
            </a:r>
          </a:p>
          <a:p>
            <a:r>
              <a:rPr lang="en-US" dirty="0"/>
              <a:t>Template </a:t>
            </a:r>
            <a:endParaRPr dirty="0"/>
          </a:p>
        </p:txBody>
      </p:sp>
      <p:pic>
        <p:nvPicPr>
          <p:cNvPr id="14" name="Artboard 2@4x.png" descr="Artboard 2@4x.png">
            <a:extLst>
              <a:ext uri="{FF2B5EF4-FFF2-40B4-BE49-F238E27FC236}">
                <a16:creationId xmlns:a16="http://schemas.microsoft.com/office/drawing/2014/main" id="{582036ED-77D2-4226-9283-BD27A08016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-261836" y="5978803"/>
            <a:ext cx="6080963" cy="105052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6689276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rtboard 3@4x.png" descr="Artboard 3@4x.png">
            <a:extLst>
              <a:ext uri="{FF2B5EF4-FFF2-40B4-BE49-F238E27FC236}">
                <a16:creationId xmlns:a16="http://schemas.microsoft.com/office/drawing/2014/main" id="{466E1198-890C-48B8-AA05-81CFEC8EC9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67" t="14057" r="6514" b="28417"/>
          <a:stretch/>
        </p:blipFill>
        <p:spPr>
          <a:xfrm flipH="1">
            <a:off x="0" y="6432698"/>
            <a:ext cx="3303181" cy="425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DA0FEF07-4A89-4D69-B16D-E8CE2F63B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443" y="-40548"/>
            <a:ext cx="2110349" cy="13098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D612E2-7958-4B32-BF8D-91B1D04D68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438" y="1843902"/>
            <a:ext cx="5755123" cy="317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899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DA0FEF07-4A89-4D69-B16D-E8CE2F63B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838" y="0"/>
            <a:ext cx="2110349" cy="1309872"/>
          </a:xfrm>
          <a:prstGeom prst="rect">
            <a:avLst/>
          </a:prstGeom>
        </p:spPr>
      </p:pic>
      <p:pic>
        <p:nvPicPr>
          <p:cNvPr id="25" name="Artboard 3@4x.png" descr="Artboard 3@4x.png">
            <a:extLst>
              <a:ext uri="{FF2B5EF4-FFF2-40B4-BE49-F238E27FC236}">
                <a16:creationId xmlns:a16="http://schemas.microsoft.com/office/drawing/2014/main" id="{42CC6C38-D2A7-48BA-B3D5-1935DD925B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67" t="14057" r="6514" b="28417"/>
          <a:stretch/>
        </p:blipFill>
        <p:spPr>
          <a:xfrm flipH="1">
            <a:off x="0" y="6432698"/>
            <a:ext cx="3303181" cy="425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2C93EF-3FF0-49E0-8160-9D05606207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913" y="316138"/>
            <a:ext cx="4365114" cy="99373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F11E08A-DC3B-4ECC-A1CE-8B39524343B1}"/>
              </a:ext>
            </a:extLst>
          </p:cNvPr>
          <p:cNvSpPr txBox="1"/>
          <p:nvPr/>
        </p:nvSpPr>
        <p:spPr>
          <a:xfrm>
            <a:off x="438718" y="1551832"/>
            <a:ext cx="303215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 rtl="0"/>
            <a:r>
              <a:rPr lang="en-US" sz="2000" dirty="0">
                <a:solidFill>
                  <a:srgbClr val="0879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conditions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1253C18-523A-41F2-8D85-1338595762C3}"/>
              </a:ext>
            </a:extLst>
          </p:cNvPr>
          <p:cNvSpPr txBox="1"/>
          <p:nvPr/>
        </p:nvSpPr>
        <p:spPr>
          <a:xfrm>
            <a:off x="591450" y="2060088"/>
            <a:ext cx="11226349" cy="37548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85750" indent="-285750" algn="just" rtl="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is open until January 3rd, 2023. </a:t>
            </a:r>
          </a:p>
          <a:p>
            <a:pPr marL="285750" indent="-285750" algn="just" rtl="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is open for students/professional residents of Saudi Arabia in all regions, individuals or groups.</a:t>
            </a:r>
          </a:p>
          <a:p>
            <a:pPr marL="285750" indent="-285750" algn="just" rtl="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should be 20 years </a:t>
            </a:r>
            <a:r>
              <a:rPr lang="en-US" sz="1400" b="1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and </a:t>
            </a: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above. </a:t>
            </a:r>
          </a:p>
          <a:p>
            <a:pPr marL="285750" indent="-285750" algn="just" rtl="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should commit to attending the Workshops during January 5-6, 2023.</a:t>
            </a:r>
          </a:p>
          <a:p>
            <a:pPr marL="285750" indent="-285750" algn="just" rtl="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a participant is nominated should commit to attending the  GTEL DEMOFEST during January 23-25, 2023 in Riyadh.</a:t>
            </a:r>
          </a:p>
          <a:p>
            <a:pPr marL="285750" indent="-285750" algn="just" rtl="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0879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Submitted projects should be mature for the market, unique, and innovative, and serve the education sector (Platform/App/Device). </a:t>
            </a:r>
          </a:p>
          <a:p>
            <a:pPr marL="285750" indent="-285750" algn="just" rtl="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accept your registration, a Word or PDF file (10 MB MAX size) must be submitted with the form, the file should contain:</a:t>
            </a:r>
          </a:p>
          <a:p>
            <a:pPr marL="1144588" indent="-285750" algn="just" rtl="0"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title, Link to the logo</a:t>
            </a:r>
          </a:p>
          <a:p>
            <a:pPr marL="1144588" indent="-285750" algn="just" rtl="0"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 about the innovative solution with a link for a demo on YouTube.</a:t>
            </a:r>
          </a:p>
          <a:p>
            <a:pPr marL="1144588" indent="-285750" algn="just" rtl="0"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Images/screenshots/links to the solution.</a:t>
            </a:r>
          </a:p>
          <a:p>
            <a:pPr marL="1144588" indent="-285750" algn="just" rtl="0"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Developer name(s) with contact info (mobile and email), work or university affiliation.</a:t>
            </a:r>
          </a:p>
          <a:p>
            <a:pPr marL="285750" indent="-285750" algn="just" rtl="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selected candidates are obligated to:</a:t>
            </a:r>
          </a:p>
          <a:p>
            <a:pPr marL="1144588" indent="-285750" algn="just" rtl="0"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program workshops and submitting required assignments in order to qualify to advance to </a:t>
            </a:r>
            <a:r>
              <a:rPr lang="en-US" sz="1400" b="1" dirty="0" err="1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DemoFest</a:t>
            </a: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4588" indent="-285750" algn="just" rtl="0"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practical training at the headquarters of the Saudi Electronic University in Riyadh (Preparation for the </a:t>
            </a:r>
            <a:r>
              <a:rPr lang="en-US" sz="1400" b="1" dirty="0" err="1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DemoFest</a:t>
            </a: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144588" indent="-285750" algn="just" rtl="0"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rgbClr val="1E65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up the development of projects with program supervisors and deliver the required work.</a:t>
            </a:r>
          </a:p>
        </p:txBody>
      </p:sp>
    </p:spTree>
    <p:extLst>
      <p:ext uri="{BB962C8B-B14F-4D97-AF65-F5344CB8AC3E}">
        <p14:creationId xmlns:p14="http://schemas.microsoft.com/office/powerpoint/2010/main" val="425295508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DA0FEF07-4A89-4D69-B16D-E8CE2F63B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838" y="0"/>
            <a:ext cx="2110349" cy="13098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DEDA082-26D6-40BF-A01B-6908E5932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10" y="1580985"/>
            <a:ext cx="3323071" cy="704300"/>
          </a:xfrm>
          <a:prstGeom prst="round2DiagRect">
            <a:avLst>
              <a:gd name="adj1" fmla="val 15023"/>
              <a:gd name="adj2" fmla="val 0"/>
            </a:avLst>
          </a:prstGeom>
        </p:spPr>
      </p:pic>
      <p:pic>
        <p:nvPicPr>
          <p:cNvPr id="23" name="Picture 22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37D20E97-E731-468A-94E1-12FF17F8272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biLevel thresh="25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6" r="77718" b="24992"/>
          <a:stretch/>
        </p:blipFill>
        <p:spPr>
          <a:xfrm>
            <a:off x="2696653" y="1580985"/>
            <a:ext cx="1084786" cy="7043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3890D36-B35A-46BC-BF6B-0B91AD79B182}"/>
              </a:ext>
            </a:extLst>
          </p:cNvPr>
          <p:cNvSpPr txBox="1"/>
          <p:nvPr/>
        </p:nvSpPr>
        <p:spPr>
          <a:xfrm>
            <a:off x="735168" y="1747984"/>
            <a:ext cx="303215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 rtl="0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title</a:t>
            </a:r>
          </a:p>
        </p:txBody>
      </p:sp>
      <p:pic>
        <p:nvPicPr>
          <p:cNvPr id="25" name="Artboard 3@4x.png" descr="Artboard 3@4x.png">
            <a:extLst>
              <a:ext uri="{FF2B5EF4-FFF2-40B4-BE49-F238E27FC236}">
                <a16:creationId xmlns:a16="http://schemas.microsoft.com/office/drawing/2014/main" id="{42CC6C38-D2A7-48BA-B3D5-1935DD925B9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767" t="14057" r="6514" b="28417"/>
          <a:stretch/>
        </p:blipFill>
        <p:spPr>
          <a:xfrm flipH="1">
            <a:off x="0" y="6432698"/>
            <a:ext cx="3303181" cy="425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2C93EF-3FF0-49E0-8160-9D05606207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913" y="316138"/>
            <a:ext cx="4365114" cy="993734"/>
          </a:xfrm>
          <a:prstGeom prst="rect">
            <a:avLst/>
          </a:prstGeom>
        </p:spPr>
      </p:pic>
      <p:sp>
        <p:nvSpPr>
          <p:cNvPr id="13" name="TextBox 2">
            <a:extLst>
              <a:ext uri="{FF2B5EF4-FFF2-40B4-BE49-F238E27FC236}">
                <a16:creationId xmlns:a16="http://schemas.microsoft.com/office/drawing/2014/main" id="{14775CD6-E701-4FCD-A3C7-1055F542A6D4}"/>
              </a:ext>
            </a:extLst>
          </p:cNvPr>
          <p:cNvSpPr txBox="1"/>
          <p:nvPr/>
        </p:nvSpPr>
        <p:spPr>
          <a:xfrm>
            <a:off x="922578" y="2556398"/>
            <a:ext cx="8974260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rtl="0">
              <a:defRPr sz="32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algn="l"/>
            <a:r>
              <a:rPr lang="en-US" sz="1800" dirty="0">
                <a:solidFill>
                  <a:srgbClr val="1E65B5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Add your response here </a:t>
            </a:r>
            <a:endParaRPr sz="1800" dirty="0">
              <a:solidFill>
                <a:srgbClr val="1E65B5"/>
              </a:solidFill>
              <a:latin typeface="Frutiger LT Arabic 45 Light" panose="01000000000000000000" pitchFamily="2" charset="-78"/>
              <a:cs typeface="Frutiger LT Arabic 45 Light" panose="01000000000000000000" pitchFamily="2" charset="-78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FC9AEB-EBE4-4521-8F50-78F1FC75A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10" y="3194701"/>
            <a:ext cx="3323071" cy="704300"/>
          </a:xfrm>
          <a:prstGeom prst="round2DiagRect">
            <a:avLst>
              <a:gd name="adj1" fmla="val 15023"/>
              <a:gd name="adj2" fmla="val 0"/>
            </a:avLst>
          </a:prstGeom>
        </p:spPr>
      </p:pic>
      <p:pic>
        <p:nvPicPr>
          <p:cNvPr id="19" name="Picture 18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82B451E0-8E7A-460E-BC59-C6DF69E9489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biLevel thresh="25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6" r="77718" b="24992"/>
          <a:stretch/>
        </p:blipFill>
        <p:spPr>
          <a:xfrm>
            <a:off x="2696653" y="3194701"/>
            <a:ext cx="1084786" cy="7043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2C4947B-36E1-4A83-81AF-46E145CA5AE7}"/>
              </a:ext>
            </a:extLst>
          </p:cNvPr>
          <p:cNvSpPr txBox="1"/>
          <p:nvPr/>
        </p:nvSpPr>
        <p:spPr>
          <a:xfrm>
            <a:off x="735168" y="3361700"/>
            <a:ext cx="303215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 rtl="0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the logo</a:t>
            </a:r>
          </a:p>
        </p:txBody>
      </p:sp>
      <p:sp>
        <p:nvSpPr>
          <p:cNvPr id="27" name="TextBox 2">
            <a:extLst>
              <a:ext uri="{FF2B5EF4-FFF2-40B4-BE49-F238E27FC236}">
                <a16:creationId xmlns:a16="http://schemas.microsoft.com/office/drawing/2014/main" id="{17191EB4-5068-46F0-9120-0A4C4D5E2203}"/>
              </a:ext>
            </a:extLst>
          </p:cNvPr>
          <p:cNvSpPr txBox="1"/>
          <p:nvPr/>
        </p:nvSpPr>
        <p:spPr>
          <a:xfrm>
            <a:off x="922578" y="4312463"/>
            <a:ext cx="8974260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rtl="0">
              <a:defRPr sz="32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algn="l"/>
            <a:r>
              <a:rPr lang="en-US" sz="1800" dirty="0">
                <a:solidFill>
                  <a:srgbClr val="1E65B5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A link for the LOGO on a shared drive</a:t>
            </a:r>
            <a:endParaRPr sz="1800" dirty="0">
              <a:solidFill>
                <a:srgbClr val="1E65B5"/>
              </a:solidFill>
              <a:latin typeface="Frutiger LT Arabic 45 Light" panose="01000000000000000000" pitchFamily="2" charset="-78"/>
              <a:cs typeface="Frutiger LT Arabic 45 Ligh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45302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DA0FEF07-4A89-4D69-B16D-E8CE2F63B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838" y="0"/>
            <a:ext cx="2110349" cy="13098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DEDA082-26D6-40BF-A01B-6908E5932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10" y="1580985"/>
            <a:ext cx="3323071" cy="704300"/>
          </a:xfrm>
          <a:prstGeom prst="round2DiagRect">
            <a:avLst>
              <a:gd name="adj1" fmla="val 15023"/>
              <a:gd name="adj2" fmla="val 0"/>
            </a:avLst>
          </a:prstGeom>
        </p:spPr>
      </p:pic>
      <p:pic>
        <p:nvPicPr>
          <p:cNvPr id="23" name="Picture 22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37D20E97-E731-468A-94E1-12FF17F8272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biLevel thresh="25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6" r="77718" b="24992"/>
          <a:stretch/>
        </p:blipFill>
        <p:spPr>
          <a:xfrm>
            <a:off x="2696653" y="1580985"/>
            <a:ext cx="1084786" cy="7043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3890D36-B35A-46BC-BF6B-0B91AD79B182}"/>
              </a:ext>
            </a:extLst>
          </p:cNvPr>
          <p:cNvSpPr txBox="1"/>
          <p:nvPr/>
        </p:nvSpPr>
        <p:spPr>
          <a:xfrm>
            <a:off x="735168" y="1747984"/>
            <a:ext cx="303215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 rtl="0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</a:t>
            </a:r>
          </a:p>
        </p:txBody>
      </p:sp>
      <p:pic>
        <p:nvPicPr>
          <p:cNvPr id="25" name="Artboard 3@4x.png" descr="Artboard 3@4x.png">
            <a:extLst>
              <a:ext uri="{FF2B5EF4-FFF2-40B4-BE49-F238E27FC236}">
                <a16:creationId xmlns:a16="http://schemas.microsoft.com/office/drawing/2014/main" id="{42CC6C38-D2A7-48BA-B3D5-1935DD925B9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767" t="14057" r="6514" b="28417"/>
          <a:stretch/>
        </p:blipFill>
        <p:spPr>
          <a:xfrm flipH="1">
            <a:off x="0" y="6432698"/>
            <a:ext cx="3303181" cy="425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2C93EF-3FF0-49E0-8160-9D05606207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913" y="316138"/>
            <a:ext cx="4365114" cy="993734"/>
          </a:xfrm>
          <a:prstGeom prst="rect">
            <a:avLst/>
          </a:prstGeom>
        </p:spPr>
      </p:pic>
      <p:sp>
        <p:nvSpPr>
          <p:cNvPr id="13" name="TextBox 2">
            <a:extLst>
              <a:ext uri="{FF2B5EF4-FFF2-40B4-BE49-F238E27FC236}">
                <a16:creationId xmlns:a16="http://schemas.microsoft.com/office/drawing/2014/main" id="{14775CD6-E701-4FCD-A3C7-1055F542A6D4}"/>
              </a:ext>
            </a:extLst>
          </p:cNvPr>
          <p:cNvSpPr txBox="1"/>
          <p:nvPr/>
        </p:nvSpPr>
        <p:spPr>
          <a:xfrm>
            <a:off x="922578" y="2556398"/>
            <a:ext cx="8974260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rtl="0">
              <a:defRPr sz="32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algn="l"/>
            <a:r>
              <a:rPr lang="en-US" sz="1800" dirty="0">
                <a:solidFill>
                  <a:srgbClr val="1E65B5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Brief about the innovative solution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FC9AEB-EBE4-4521-8F50-78F1FC75A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10" y="3194701"/>
            <a:ext cx="3323071" cy="704300"/>
          </a:xfrm>
          <a:prstGeom prst="round2DiagRect">
            <a:avLst>
              <a:gd name="adj1" fmla="val 15023"/>
              <a:gd name="adj2" fmla="val 0"/>
            </a:avLst>
          </a:prstGeom>
        </p:spPr>
      </p:pic>
      <p:pic>
        <p:nvPicPr>
          <p:cNvPr id="19" name="Picture 18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82B451E0-8E7A-460E-BC59-C6DF69E9489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biLevel thresh="25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6" r="77718" b="24992"/>
          <a:stretch/>
        </p:blipFill>
        <p:spPr>
          <a:xfrm>
            <a:off x="2696653" y="3194701"/>
            <a:ext cx="1084786" cy="7043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2C4947B-36E1-4A83-81AF-46E145CA5AE7}"/>
              </a:ext>
            </a:extLst>
          </p:cNvPr>
          <p:cNvSpPr txBox="1"/>
          <p:nvPr/>
        </p:nvSpPr>
        <p:spPr>
          <a:xfrm>
            <a:off x="735168" y="3361700"/>
            <a:ext cx="303215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 rtl="0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 Demo</a:t>
            </a:r>
          </a:p>
        </p:txBody>
      </p:sp>
      <p:sp>
        <p:nvSpPr>
          <p:cNvPr id="27" name="TextBox 2">
            <a:extLst>
              <a:ext uri="{FF2B5EF4-FFF2-40B4-BE49-F238E27FC236}">
                <a16:creationId xmlns:a16="http://schemas.microsoft.com/office/drawing/2014/main" id="{17191EB4-5068-46F0-9120-0A4C4D5E2203}"/>
              </a:ext>
            </a:extLst>
          </p:cNvPr>
          <p:cNvSpPr txBox="1"/>
          <p:nvPr/>
        </p:nvSpPr>
        <p:spPr>
          <a:xfrm>
            <a:off x="922578" y="4312463"/>
            <a:ext cx="8974260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rtl="0">
              <a:defRPr sz="32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algn="l"/>
            <a:r>
              <a:rPr lang="en-US" sz="1800" dirty="0">
                <a:solidFill>
                  <a:srgbClr val="1E65B5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A link for a demo on YouTube.</a:t>
            </a:r>
            <a:endParaRPr sz="1800" dirty="0">
              <a:solidFill>
                <a:srgbClr val="1E65B5"/>
              </a:solidFill>
              <a:latin typeface="Frutiger LT Arabic 45 Light" panose="01000000000000000000" pitchFamily="2" charset="-78"/>
              <a:cs typeface="Frutiger LT Arabic 45 Ligh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046680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590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4" descr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1656" y="647411"/>
            <a:ext cx="2980798" cy="162445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5"/>
          <p:cNvSpPr txBox="1"/>
          <p:nvPr/>
        </p:nvSpPr>
        <p:spPr>
          <a:xfrm>
            <a:off x="1202573" y="3119444"/>
            <a:ext cx="7214387" cy="752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40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rtl="0">
              <a:defRPr/>
            </a:pPr>
            <a:r>
              <a:rPr dirty="0"/>
              <a:t>الجامعة السعودية الالكترونية</a:t>
            </a:r>
          </a:p>
        </p:txBody>
      </p:sp>
      <p:sp>
        <p:nvSpPr>
          <p:cNvPr id="97" name="TextBox 7"/>
          <p:cNvSpPr txBox="1"/>
          <p:nvPr/>
        </p:nvSpPr>
        <p:spPr>
          <a:xfrm>
            <a:off x="1202573" y="3767474"/>
            <a:ext cx="5606235" cy="55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FFFFFF"/>
                </a:solidFill>
                <a:latin typeface="Frutiger LT Arabic 45 Light"/>
                <a:ea typeface="Frutiger LT Arabic 45 Light"/>
                <a:cs typeface="Frutiger LT Arabic 45 Light"/>
                <a:sym typeface="Frutiger LT Arabic 45 Light"/>
              </a:defRPr>
            </a:lvl1pPr>
          </a:lstStyle>
          <a:p>
            <a:pPr rtl="0">
              <a:defRPr/>
            </a:pPr>
            <a:r>
              <a:rPr dirty="0"/>
              <a:t>الجامعة السعودية الالكترونية</a:t>
            </a:r>
          </a:p>
        </p:txBody>
      </p:sp>
      <p:sp>
        <p:nvSpPr>
          <p:cNvPr id="98" name="TextBox 8"/>
          <p:cNvSpPr txBox="1"/>
          <p:nvPr/>
        </p:nvSpPr>
        <p:spPr>
          <a:xfrm>
            <a:off x="882050" y="6223460"/>
            <a:ext cx="1461659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200">
                <a:solidFill>
                  <a:srgbClr val="FFFFFF"/>
                </a:solidFill>
                <a:latin typeface="Frutiger LT Arabic 45 Light"/>
                <a:ea typeface="Frutiger LT Arabic 45 Light"/>
                <a:cs typeface="Frutiger LT Arabic 45 Light"/>
                <a:sym typeface="Frutiger LT Arabic 45 Light"/>
              </a:defRPr>
            </a:lvl1pPr>
          </a:lstStyle>
          <a:p>
            <a:pPr rtl="0">
              <a:defRPr/>
            </a:pPr>
            <a:r>
              <a:rPr dirty="0"/>
              <a:t>26/12/2021</a:t>
            </a:r>
          </a:p>
        </p:txBody>
      </p:sp>
      <p:pic>
        <p:nvPicPr>
          <p:cNvPr id="99" name="Picture 10" descr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2874" y="5935098"/>
            <a:ext cx="5418602" cy="4848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554E732-413F-4542-AE0F-FAF582F2FFE7}"/>
              </a:ext>
            </a:extLst>
          </p:cNvPr>
          <p:cNvGrpSpPr/>
          <p:nvPr/>
        </p:nvGrpSpPr>
        <p:grpSpPr>
          <a:xfrm>
            <a:off x="1784" y="-22926"/>
            <a:ext cx="12190216" cy="6903851"/>
            <a:chOff x="1784" y="-22926"/>
            <a:chExt cx="12190216" cy="6903851"/>
          </a:xfrm>
        </p:grpSpPr>
        <p:pic>
          <p:nvPicPr>
            <p:cNvPr id="100" name="Artboard 3@2x.png" descr="Artboard 3@2x.png"/>
            <p:cNvPicPr>
              <a:picLocks noChangeAspect="1"/>
            </p:cNvPicPr>
            <p:nvPr/>
          </p:nvPicPr>
          <p:blipFill>
            <a:blip r:embed="rId6"/>
            <a:srcRect t="8869" r="116" b="11106"/>
            <a:stretch>
              <a:fillRect/>
            </a:stretch>
          </p:blipFill>
          <p:spPr>
            <a:xfrm flipH="1">
              <a:off x="1784" y="-22926"/>
              <a:ext cx="12190216" cy="6903851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5" name="Picture 14" descr="A screenshot of a computer&#10;&#10;Description automatically generated with low confidence">
              <a:extLst>
                <a:ext uri="{FF2B5EF4-FFF2-40B4-BE49-F238E27FC236}">
                  <a16:creationId xmlns:a16="http://schemas.microsoft.com/office/drawing/2014/main" id="{10D3A6DA-9768-40E0-9C25-5210A1D21C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biLevel thresh="25000"/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208" r="77718" b="25877"/>
            <a:stretch/>
          </p:blipFill>
          <p:spPr>
            <a:xfrm>
              <a:off x="6601572" y="2824687"/>
              <a:ext cx="5390166" cy="4033313"/>
            </a:xfrm>
            <a:prstGeom prst="rect">
              <a:avLst/>
            </a:prstGeom>
          </p:spPr>
        </p:pic>
      </p:grpSp>
      <p:sp>
        <p:nvSpPr>
          <p:cNvPr id="19" name="TextBox 2">
            <a:extLst>
              <a:ext uri="{FF2B5EF4-FFF2-40B4-BE49-F238E27FC236}">
                <a16:creationId xmlns:a16="http://schemas.microsoft.com/office/drawing/2014/main" id="{E95B5300-5F2C-44E3-840B-F7EB6EC0EA63}"/>
              </a:ext>
            </a:extLst>
          </p:cNvPr>
          <p:cNvSpPr txBox="1"/>
          <p:nvPr/>
        </p:nvSpPr>
        <p:spPr>
          <a:xfrm>
            <a:off x="4597581" y="3190245"/>
            <a:ext cx="6937816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rtl="0">
              <a:defRPr sz="32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For more info, email: DEMOFEST Team 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(gtel-demofest@seu.edu.sa) 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B280B737-AEED-46AC-95B1-085C53FAF1DB}"/>
              </a:ext>
            </a:extLst>
          </p:cNvPr>
          <p:cNvSpPr txBox="1"/>
          <p:nvPr/>
        </p:nvSpPr>
        <p:spPr>
          <a:xfrm>
            <a:off x="1386738" y="3091180"/>
            <a:ext cx="2529977" cy="67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rtl="0">
              <a:defRPr sz="38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r>
              <a:rPr dirty="0"/>
              <a:t>Thank You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6A6BCD-15BD-4C11-8786-7FAD5A2FF139}"/>
              </a:ext>
            </a:extLst>
          </p:cNvPr>
          <p:cNvCxnSpPr/>
          <p:nvPr/>
        </p:nvCxnSpPr>
        <p:spPr>
          <a:xfrm>
            <a:off x="4321010" y="1701209"/>
            <a:ext cx="0" cy="3455581"/>
          </a:xfrm>
          <a:prstGeom prst="line">
            <a:avLst/>
          </a:prstGeom>
          <a:noFill/>
          <a:ln w="3175" cap="flat">
            <a:solidFill>
              <a:schemeClr val="bg1">
                <a:lumMod val="95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4" name="Artboard 2@4x.png" descr="Artboard 2@4x.png">
            <a:extLst>
              <a:ext uri="{FF2B5EF4-FFF2-40B4-BE49-F238E27FC236}">
                <a16:creationId xmlns:a16="http://schemas.microsoft.com/office/drawing/2014/main" id="{582036ED-77D2-4226-9283-BD27A08016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-261836" y="5978803"/>
            <a:ext cx="6080963" cy="105052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677707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303</Words>
  <Application>Microsoft Office PowerPoint</Application>
  <PresentationFormat>Widescreen</PresentationFormat>
  <Paragraphs>35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Frutiger LT Arabic 45 Light</vt:lpstr>
      <vt:lpstr>FrutigerLTArabic-55Roman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Abdulrahman Alatawi</dc:creator>
  <cp:lastModifiedBy>Dr. Abdulrahman M. Alatawi</cp:lastModifiedBy>
  <cp:revision>97</cp:revision>
  <dcterms:modified xsi:type="dcterms:W3CDTF">2022-12-26T07:21:48Z</dcterms:modified>
</cp:coreProperties>
</file>